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9" r:id="rId2"/>
    <p:sldId id="258" r:id="rId3"/>
    <p:sldId id="256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9" r:id="rId15"/>
    <p:sldId id="268" r:id="rId16"/>
    <p:sldId id="270" r:id="rId17"/>
    <p:sldId id="272" r:id="rId18"/>
    <p:sldId id="273" r:id="rId19"/>
    <p:sldId id="274" r:id="rId20"/>
    <p:sldId id="276" r:id="rId21"/>
    <p:sldId id="281" r:id="rId22"/>
    <p:sldId id="277" r:id="rId23"/>
    <p:sldId id="278" r:id="rId24"/>
    <p:sldId id="282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44709-AE1C-524B-A347-2FE63F8F32FE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5C700-002F-8B46-950A-6F8A48479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fish,</a:t>
            </a:r>
            <a:r>
              <a:rPr lang="en-US" baseline="0" dirty="0" smtClean="0"/>
              <a:t> mammals, plants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bacteria; humans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</a:t>
            </a:r>
            <a:r>
              <a:rPr lang="en-US" dirty="0" smtClean="0"/>
              <a:t>Lambda</a:t>
            </a:r>
            <a:r>
              <a:rPr lang="en-US" baseline="0" dirty="0" smtClean="0"/>
              <a:t> &gt; 1; r &gt;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2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</a:t>
            </a:r>
            <a:r>
              <a:rPr lang="en-US" dirty="0" smtClean="0"/>
              <a:t>Lambda</a:t>
            </a:r>
            <a:r>
              <a:rPr lang="en-US" baseline="0" dirty="0" smtClean="0"/>
              <a:t> &gt; 1; r &gt;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6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0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3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8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5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1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5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7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7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A31D2-4B69-1B4B-9937-C8E5CAA03C98}" type="datetimeFigureOut">
              <a:rPr lang="en-US" smtClean="0"/>
              <a:t>17-01-13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4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r.library.oregonstate.edu/xmlui/handle/1957/5194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7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r.library.oregonstate.edu/xmlui/handle/1957/51945" TargetMode="External"/><Relationship Id="rId4" Type="http://schemas.openxmlformats.org/officeDocument/2006/relationships/hyperlink" Target="https://www.youtube.com/watch?v=rDY0vs8WQnU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7.emf"/><Relationship Id="rId5" Type="http://schemas.openxmlformats.org/officeDocument/2006/relationships/image" Target="../media/image14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eerj.com/articles/285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scitable/knowledge/library/how-populations-grow-the-exponential-and-logistic-13240157" TargetMode="External"/><Relationship Id="rId4" Type="http://schemas.openxmlformats.org/officeDocument/2006/relationships/hyperlink" Target="http://search.credoreference.com/content/entry/prge/density_dependence_and_single_species_population_dynamics/0?searchId=2be43ec4-5239-11e5-9e24-0aea1e3b2a47&amp;result=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ite.ebrary.com/lib/memorial/reader.action?docID=10726017&amp;ppg=26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hyperlink" Target="http://ir.library.oregonstate.edu/xmlui/handle/1957/5194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ir.library.oregonstate.edu/xmlui/handle/1957/51945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r.library.oregonstate.edu/xmlui/handle/1957/5194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r.library.oregonstate.edu/xmlui/handle/1957/5194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5117" y="1030655"/>
            <a:ext cx="70677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</a:t>
            </a:r>
            <a:r>
              <a:rPr lang="en-US" sz="3200" u="sng" dirty="0" smtClean="0"/>
              <a:t>xponential growth equation – in real life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171245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0668"/>
            <a:ext cx="8229600" cy="448733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LcPeriod" startAt="6"/>
            </a:pPr>
            <a:r>
              <a:rPr lang="en-US" dirty="0" smtClean="0"/>
              <a:t>During the 1938 nesting season: 5.86 eggs/nest. 83.57% of eggs hatched.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lphaLcPeriod" startAt="6"/>
            </a:pPr>
            <a:r>
              <a:rPr lang="en-US" dirty="0" smtClean="0"/>
              <a:t>During the 1939 nesting season: 8.73 eggs/nest. 64.58% hatched. Average number of chicks per clutch was 6.93.</a:t>
            </a:r>
          </a:p>
          <a:p>
            <a:pPr marL="514350" indent="-514350">
              <a:buFont typeface="+mj-lt"/>
              <a:buAutoNum type="alphaLcPeriod" startAt="6"/>
            </a:pPr>
            <a:endParaRPr lang="en-US" dirty="0" smtClean="0"/>
          </a:p>
          <a:p>
            <a:pPr marL="514350" indent="-514350">
              <a:buFont typeface="+mj-lt"/>
              <a:buAutoNum type="alphaLcPeriod" startAt="6"/>
            </a:pPr>
            <a:r>
              <a:rPr lang="en-US" dirty="0" smtClean="0"/>
              <a:t>You can assume the sex ratio is 50:50 male to female</a:t>
            </a:r>
          </a:p>
          <a:p>
            <a:pPr marL="514350" indent="-514350">
              <a:buFont typeface="+mj-lt"/>
              <a:buAutoNum type="alphaLcPeriod" startAt="6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1111" y="6321778"/>
            <a:ext cx="83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2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651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6296"/>
            <a:ext cx="8229600" cy="5719704"/>
          </a:xfrm>
        </p:spPr>
        <p:txBody>
          <a:bodyPr>
            <a:normAutofit lnSpcReduction="10000"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r>
              <a:rPr lang="en-US" dirty="0" smtClean="0"/>
              <a:t>: per capita number of births each year (</a:t>
            </a:r>
            <a:r>
              <a:rPr lang="en-US" dirty="0" err="1" smtClean="0"/>
              <a:t>unitless</a:t>
            </a:r>
            <a:r>
              <a:rPr lang="en-US" dirty="0" smtClean="0"/>
              <a:t>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d</a:t>
            </a:r>
            <a:r>
              <a:rPr lang="en-US" dirty="0" smtClean="0"/>
              <a:t>: fraction of </a:t>
            </a:r>
            <a:r>
              <a:rPr lang="en-US" dirty="0" err="1" smtClean="0"/>
              <a:t>popn</a:t>
            </a:r>
            <a:r>
              <a:rPr lang="en-US" dirty="0" smtClean="0"/>
              <a:t> that dies each year (</a:t>
            </a:r>
            <a:r>
              <a:rPr lang="en-US" dirty="0" err="1" smtClean="0"/>
              <a:t>unitless</a:t>
            </a:r>
            <a:r>
              <a:rPr lang="en-US" dirty="0" smtClean="0"/>
              <a:t>)</a:t>
            </a:r>
          </a:p>
          <a:p>
            <a:r>
              <a:rPr lang="en-US" i="1" dirty="0" err="1" smtClean="0"/>
              <a:t>λ</a:t>
            </a:r>
            <a:r>
              <a:rPr lang="en-US" dirty="0" smtClean="0"/>
              <a:t> = 1+</a:t>
            </a:r>
            <a:r>
              <a:rPr lang="en-US" i="1" dirty="0" smtClean="0">
                <a:latin typeface="Times New Roman"/>
                <a:cs typeface="Times New Roman"/>
              </a:rPr>
              <a:t>b-d</a:t>
            </a:r>
            <a:r>
              <a:rPr lang="en-US" dirty="0" smtClean="0"/>
              <a:t>: finite rate of population growth (</a:t>
            </a:r>
            <a:r>
              <a:rPr lang="en-US" dirty="0" err="1" smtClean="0"/>
              <a:t>unitless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What is the value of </a:t>
            </a:r>
            <a:r>
              <a:rPr lang="en-US" i="1" dirty="0" smtClean="0">
                <a:latin typeface="Times New Roman"/>
                <a:cs typeface="Times New Roman"/>
              </a:rPr>
              <a:t>b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What is the value of </a:t>
            </a:r>
            <a:r>
              <a:rPr lang="en-US" i="1" dirty="0" err="1" smtClean="0"/>
              <a:t>λ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294510" y="5591572"/>
            <a:ext cx="682980" cy="1107178"/>
            <a:chOff x="4848576" y="3244699"/>
            <a:chExt cx="682980" cy="1107178"/>
          </a:xfrm>
        </p:grpSpPr>
        <p:pic>
          <p:nvPicPr>
            <p:cNvPr id="5" name="Picture 4" descr="AA02227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576" y="3244699"/>
              <a:ext cx="682980" cy="11071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972689" y="3784301"/>
              <a:ext cx="558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1200" dirty="0" smtClean="0">
                  <a:solidFill>
                    <a:schemeClr val="bg1"/>
                  </a:solidFill>
                </a:rPr>
                <a:t>QR</a:t>
              </a:r>
              <a:endParaRPr lang="en-US" sz="24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11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6296"/>
            <a:ext cx="8229600" cy="5719704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r>
              <a:rPr lang="en-US" dirty="0" smtClean="0"/>
              <a:t>: per capita number of births each year (</a:t>
            </a:r>
            <a:r>
              <a:rPr lang="en-US" dirty="0" err="1" smtClean="0"/>
              <a:t>unitless</a:t>
            </a:r>
            <a:r>
              <a:rPr lang="en-US" dirty="0" smtClean="0"/>
              <a:t>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d</a:t>
            </a:r>
            <a:r>
              <a:rPr lang="en-US" dirty="0" smtClean="0"/>
              <a:t>: fraction of </a:t>
            </a:r>
            <a:r>
              <a:rPr lang="en-US" dirty="0" err="1" smtClean="0"/>
              <a:t>popn</a:t>
            </a:r>
            <a:r>
              <a:rPr lang="en-US" dirty="0" smtClean="0"/>
              <a:t> that dies each year (</a:t>
            </a:r>
            <a:r>
              <a:rPr lang="en-US" dirty="0" err="1" smtClean="0"/>
              <a:t>unitless</a:t>
            </a:r>
            <a:r>
              <a:rPr lang="en-US" dirty="0" smtClean="0"/>
              <a:t>)</a:t>
            </a:r>
          </a:p>
          <a:p>
            <a:r>
              <a:rPr lang="en-US" i="1" dirty="0" err="1" smtClean="0"/>
              <a:t>λ</a:t>
            </a:r>
            <a:r>
              <a:rPr lang="en-US" dirty="0" smtClean="0"/>
              <a:t> = 1+</a:t>
            </a:r>
            <a:r>
              <a:rPr lang="en-US" i="1" dirty="0" smtClean="0">
                <a:latin typeface="Times New Roman"/>
                <a:cs typeface="Times New Roman"/>
              </a:rPr>
              <a:t>b-d</a:t>
            </a:r>
            <a:r>
              <a:rPr lang="en-US" dirty="0" smtClean="0"/>
              <a:t>: finite rate of population growth (</a:t>
            </a:r>
            <a:r>
              <a:rPr lang="en-US" dirty="0" err="1" smtClean="0"/>
              <a:t>unitless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What is the value of </a:t>
            </a:r>
            <a:r>
              <a:rPr lang="en-US" i="1" dirty="0" smtClean="0">
                <a:latin typeface="Times New Roman"/>
                <a:cs typeface="Times New Roman"/>
              </a:rPr>
              <a:t>b</a:t>
            </a:r>
            <a:r>
              <a:rPr lang="en-US" dirty="0" smtClean="0"/>
              <a:t>? </a:t>
            </a:r>
            <a:r>
              <a:rPr lang="en-US" dirty="0" err="1" smtClean="0">
                <a:solidFill>
                  <a:srgbClr val="FF0000"/>
                </a:solidFill>
              </a:rPr>
              <a:t>Ans</a:t>
            </a:r>
            <a:r>
              <a:rPr lang="en-US" dirty="0" smtClean="0">
                <a:solidFill>
                  <a:srgbClr val="FF0000"/>
                </a:solidFill>
              </a:rPr>
              <a:t>: 6.93/2 = 3.465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What is the value of </a:t>
            </a:r>
            <a:r>
              <a:rPr lang="en-US" i="1" dirty="0" err="1" smtClean="0"/>
              <a:t>λ</a:t>
            </a:r>
            <a:r>
              <a:rPr lang="en-US" dirty="0" smtClean="0"/>
              <a:t>? </a:t>
            </a:r>
            <a:r>
              <a:rPr lang="en-US" dirty="0" err="1" smtClean="0">
                <a:solidFill>
                  <a:srgbClr val="FF0000"/>
                </a:solidFill>
              </a:rPr>
              <a:t>Ans</a:t>
            </a:r>
            <a:r>
              <a:rPr lang="en-US" dirty="0" smtClean="0">
                <a:solidFill>
                  <a:srgbClr val="FF0000"/>
                </a:solidFill>
              </a:rPr>
              <a:t>: 1+3.465 – 17/110 = 4.31 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2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3482"/>
            <a:ext cx="8545689" cy="668866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                                                    (1)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          (2)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                  (3)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Note: 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 is the time in years since the initial introduction. Each of the 3 formulas will give the same answer.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If the population grows exponentially, how many pheasants will there be in 1940?</a:t>
            </a:r>
            <a:endParaRPr lang="en-US" dirty="0"/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How many pheasants will there be in 1942?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 smtClean="0"/>
              <a:t>All of the formulas above are equivalent, but which formula is more useful? Which is </a:t>
            </a:r>
            <a:r>
              <a:rPr lang="en-US" dirty="0"/>
              <a:t>e</a:t>
            </a:r>
            <a:r>
              <a:rPr lang="en-US" dirty="0" smtClean="0"/>
              <a:t>asier to understand?</a:t>
            </a:r>
            <a:endParaRPr lang="en-US" dirty="0"/>
          </a:p>
        </p:txBody>
      </p:sp>
      <p:pic>
        <p:nvPicPr>
          <p:cNvPr id="4" name="Picture 3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39" y="1044851"/>
            <a:ext cx="2103891" cy="388762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39" y="1932543"/>
            <a:ext cx="2103891" cy="474658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39" y="253416"/>
            <a:ext cx="3272555" cy="3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3482"/>
            <a:ext cx="8545689" cy="6688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Some extra questions to think about at home:</a:t>
            </a:r>
            <a:endParaRPr lang="en-US" dirty="0" smtClean="0"/>
          </a:p>
          <a:p>
            <a:pPr marL="514350" indent="-514350">
              <a:buFont typeface="+mj-lt"/>
              <a:buAutoNum type="arabicPeriod" startAt="9"/>
            </a:pPr>
            <a:r>
              <a:rPr lang="en-US" dirty="0" smtClean="0"/>
              <a:t>Find the value of 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 when the population size equal to 1000?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 smtClean="0"/>
              <a:t>For what values of </a:t>
            </a:r>
            <a:r>
              <a:rPr lang="en-US" dirty="0" err="1" smtClean="0"/>
              <a:t>λ</a:t>
            </a:r>
            <a:r>
              <a:rPr lang="en-US" dirty="0" smtClean="0"/>
              <a:t> does the population decrease?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 smtClean="0"/>
              <a:t>What happens when </a:t>
            </a:r>
            <a:r>
              <a:rPr lang="en-US" dirty="0" err="1" smtClean="0"/>
              <a:t>λ</a:t>
            </a:r>
            <a:r>
              <a:rPr lang="en-US" dirty="0" smtClean="0"/>
              <a:t>=1?</a:t>
            </a:r>
            <a:endParaRPr lang="en-US" dirty="0"/>
          </a:p>
          <a:p>
            <a:pPr marL="514350" indent="-514350">
              <a:buFont typeface="+mj-lt"/>
              <a:buAutoNum type="arabicPeriod" startAt="9"/>
            </a:pPr>
            <a:r>
              <a:rPr lang="en-US" dirty="0" smtClean="0"/>
              <a:t> Let </a:t>
            </a:r>
            <a:r>
              <a:rPr lang="en-US" i="1" dirty="0" smtClean="0">
                <a:latin typeface="Times New Roman"/>
                <a:cs typeface="Times New Roman"/>
              </a:rPr>
              <a:t>td</a:t>
            </a:r>
            <a:r>
              <a:rPr lang="en-US" dirty="0">
                <a:cs typeface="Times New Roman"/>
              </a:rPr>
              <a:t> </a:t>
            </a:r>
            <a:r>
              <a:rPr lang="en-US" dirty="0" smtClean="0">
                <a:cs typeface="Times New Roman"/>
              </a:rPr>
              <a:t>be the time when a population has doubled for its size at time 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smtClean="0">
                <a:latin typeface="+mj-lt"/>
                <a:cs typeface="Times New Roman"/>
              </a:rPr>
              <a:t>i.e</a:t>
            </a:r>
            <a:r>
              <a:rPr lang="en-US" dirty="0" smtClean="0">
                <a:latin typeface="Times New Roman"/>
                <a:cs typeface="Times New Roman"/>
              </a:rPr>
              <a:t>. </a:t>
            </a:r>
            <a:r>
              <a:rPr lang="en-US" i="1" dirty="0" err="1" smtClean="0">
                <a:latin typeface="Times New Roman"/>
                <a:cs typeface="Times New Roman"/>
              </a:rPr>
              <a:t>N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td</a:t>
            </a:r>
            <a:r>
              <a:rPr lang="en-US" dirty="0" smtClean="0"/>
              <a:t> = </a:t>
            </a:r>
            <a:r>
              <a:rPr lang="en-US" i="1" dirty="0" smtClean="0">
                <a:latin typeface="Times New Roman"/>
                <a:cs typeface="Times New Roman"/>
              </a:rPr>
              <a:t>2N</a:t>
            </a:r>
            <a:r>
              <a:rPr lang="en-US" i="1" baseline="-25000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. Derive an expression for </a:t>
            </a:r>
            <a:r>
              <a:rPr lang="en-US" i="1" dirty="0" smtClean="0">
                <a:latin typeface="Times New Roman"/>
                <a:cs typeface="Times New Roman"/>
              </a:rPr>
              <a:t>td.</a:t>
            </a:r>
            <a:endParaRPr lang="en-US" dirty="0" smtClean="0"/>
          </a:p>
          <a:p>
            <a:pPr marL="514350" indent="-514350">
              <a:buFont typeface="+mj-lt"/>
              <a:buAutoNum type="arabicPeriod" startAt="9"/>
            </a:pPr>
            <a:r>
              <a:rPr lang="en-US" dirty="0" smtClean="0"/>
              <a:t> When will the pheasant population have doubled from its size in 1939?</a:t>
            </a:r>
          </a:p>
        </p:txBody>
      </p:sp>
    </p:spTree>
    <p:extLst>
      <p:ext uri="{BB962C8B-B14F-4D97-AF65-F5344CB8AC3E}">
        <p14:creationId xmlns:p14="http://schemas.microsoft.com/office/powerpoint/2010/main" val="234516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 smtClean="0"/>
              <a:t>Exponential growth in discrete time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equations we have seen so far are called ‘discrete time’. This equation is appropriate for populations that have regular, pulse reproduction.</a:t>
            </a:r>
            <a:endParaRPr lang="en-US" dirty="0"/>
          </a:p>
          <a:p>
            <a:r>
              <a:rPr lang="en-US" dirty="0" smtClean="0"/>
              <a:t>For example, pheasants reproduce once per year in the summer.</a:t>
            </a:r>
          </a:p>
          <a:p>
            <a:r>
              <a:rPr lang="en-US" dirty="0" smtClean="0"/>
              <a:t>Can you think of examples of other species that reproduce like this?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1" y="1288320"/>
            <a:ext cx="2082800" cy="469900"/>
          </a:xfrm>
          <a:prstGeom prst="rect">
            <a:avLst/>
          </a:prstGeom>
        </p:spPr>
      </p:pic>
      <p:pic>
        <p:nvPicPr>
          <p:cNvPr id="5" name="Picture 4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62" y="1369458"/>
            <a:ext cx="2103891" cy="3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9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growth in continuous time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you think of any species that reproduce continuously throughout the year?</a:t>
            </a:r>
          </a:p>
          <a:p>
            <a:endParaRPr lang="en-US" dirty="0"/>
          </a:p>
          <a:p>
            <a:r>
              <a:rPr lang="en-US" dirty="0" smtClean="0"/>
              <a:t>These species are better </a:t>
            </a:r>
            <a:r>
              <a:rPr lang="en-US" dirty="0" err="1" smtClean="0"/>
              <a:t>modelled</a:t>
            </a:r>
            <a:r>
              <a:rPr lang="en-US" dirty="0" smtClean="0"/>
              <a:t> with a continuous time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2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growth in continuous time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90" y="2160078"/>
            <a:ext cx="1193800" cy="97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714" y="1082860"/>
            <a:ext cx="59378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cs typeface="Times New Roman"/>
              </a:rPr>
              <a:t>Let</a:t>
            </a:r>
            <a:r>
              <a:rPr lang="en-US" sz="3200" i="1" dirty="0" smtClean="0">
                <a:latin typeface="Times New Roman"/>
                <a:cs typeface="Times New Roman"/>
              </a:rPr>
              <a:t> N</a:t>
            </a:r>
            <a:r>
              <a:rPr lang="en-US" sz="3200" dirty="0" smtClean="0">
                <a:latin typeface="Times New Roman"/>
                <a:cs typeface="Times New Roman"/>
              </a:rPr>
              <a:t>(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)</a:t>
            </a:r>
            <a:r>
              <a:rPr lang="en-US" sz="3200" dirty="0"/>
              <a:t> </a:t>
            </a:r>
            <a:r>
              <a:rPr lang="en-US" sz="3200" dirty="0" smtClean="0"/>
              <a:t>be the </a:t>
            </a:r>
            <a:r>
              <a:rPr lang="en-US" sz="3200" dirty="0" err="1" smtClean="0"/>
              <a:t>popn</a:t>
            </a:r>
            <a:r>
              <a:rPr lang="en-US" sz="3200" dirty="0" smtClean="0"/>
              <a:t> size at time 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</a:p>
          <a:p>
            <a:pPr marL="285750" indent="-285750">
              <a:buFont typeface="Arial"/>
              <a:buChar char="•"/>
            </a:pP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0762" y="1912846"/>
            <a:ext cx="6650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slope of a graph of population size versus time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instantaneous rate of change in the </a:t>
            </a:r>
            <a:r>
              <a:rPr lang="en-US" sz="3200" dirty="0" err="1" smtClean="0"/>
              <a:t>popn</a:t>
            </a:r>
            <a:r>
              <a:rPr lang="en-US" sz="3200" dirty="0" smtClean="0"/>
              <a:t> size, </a:t>
            </a:r>
            <a:r>
              <a:rPr lang="en-US" sz="3200" i="1" dirty="0" smtClean="0">
                <a:latin typeface="Times New Roman"/>
                <a:cs typeface="Times New Roman"/>
              </a:rPr>
              <a:t>N</a:t>
            </a:r>
            <a:r>
              <a:rPr lang="en-US" sz="3200" dirty="0" smtClean="0"/>
              <a:t>(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If positive, the population is increasing in size. If negative, the population is decreasing in size</a:t>
            </a:r>
          </a:p>
        </p:txBody>
      </p:sp>
    </p:spTree>
    <p:extLst>
      <p:ext uri="{BB962C8B-B14F-4D97-AF65-F5344CB8AC3E}">
        <p14:creationId xmlns:p14="http://schemas.microsoft.com/office/powerpoint/2010/main" val="56539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3690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growth in continuous time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33" y="2829954"/>
            <a:ext cx="2519452" cy="832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490714"/>
            <a:ext cx="68073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/>
              <a:t>: is the per capita birth</a:t>
            </a:r>
            <a:r>
              <a:rPr lang="en-US" sz="2400" i="1" dirty="0" smtClean="0"/>
              <a:t> rate </a:t>
            </a:r>
            <a:r>
              <a:rPr lang="en-US" sz="2400" dirty="0" smtClean="0"/>
              <a:t>(1/time) 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/>
              <a:t>: is the per capita death </a:t>
            </a:r>
            <a:r>
              <a:rPr lang="en-US" sz="2400" i="1" dirty="0" smtClean="0"/>
              <a:t>rate </a:t>
            </a:r>
            <a:r>
              <a:rPr lang="en-US" sz="2400" dirty="0" smtClean="0"/>
              <a:t>(1/time)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r = b-d</a:t>
            </a:r>
            <a:r>
              <a:rPr lang="en-US" sz="2400" dirty="0" smtClean="0"/>
              <a:t>: intrinsic </a:t>
            </a:r>
            <a:r>
              <a:rPr lang="en-US" sz="2400" i="1" dirty="0" smtClean="0"/>
              <a:t>rate</a:t>
            </a:r>
            <a:r>
              <a:rPr lang="en-US" sz="2400" dirty="0" smtClean="0"/>
              <a:t> of natural increase</a:t>
            </a:r>
            <a:r>
              <a:rPr lang="en-US" sz="2400" i="1" dirty="0" smtClean="0"/>
              <a:t> </a:t>
            </a:r>
            <a:r>
              <a:rPr lang="en-US" sz="2400" dirty="0" smtClean="0"/>
              <a:t>(1/time)</a:t>
            </a:r>
            <a:endParaRPr lang="en-US" sz="2400" i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32" y="1599968"/>
            <a:ext cx="3353095" cy="8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7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59" y="1224387"/>
            <a:ext cx="2519452" cy="832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985" y="2631853"/>
            <a:ext cx="3954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</a:t>
            </a:r>
            <a:r>
              <a:rPr lang="en-US" sz="2400" dirty="0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smtClean="0">
                <a:latin typeface="Times New Roman"/>
                <a:cs typeface="Times New Roman"/>
              </a:rPr>
              <a:t>t+1 </a:t>
            </a:r>
            <a:r>
              <a:rPr lang="en-US" sz="2400" dirty="0" smtClean="0">
                <a:latin typeface="Times New Roman"/>
                <a:cs typeface="Times New Roman"/>
              </a:rPr>
              <a:t>&gt; </a:t>
            </a:r>
            <a:r>
              <a:rPr lang="en-US" sz="2400" dirty="0" err="1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t</a:t>
            </a:r>
            <a:endParaRPr lang="en-US" sz="2400" baseline="-250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cs typeface="Times New Roman"/>
              </a:rPr>
              <a:t>For what values of </a:t>
            </a:r>
            <a:r>
              <a:rPr lang="en-US" sz="2400" dirty="0" err="1" smtClean="0">
                <a:cs typeface="Times New Roman"/>
              </a:rPr>
              <a:t>λ</a:t>
            </a:r>
            <a:r>
              <a:rPr lang="en-US" sz="2400" dirty="0" smtClean="0">
                <a:cs typeface="Times New Roman"/>
              </a:rPr>
              <a:t> does the population size increase?</a:t>
            </a:r>
          </a:p>
        </p:txBody>
      </p:sp>
      <p:pic>
        <p:nvPicPr>
          <p:cNvPr id="6" name="Picture 5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65" y="1534999"/>
            <a:ext cx="2103891" cy="388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0596" y="189320"/>
            <a:ext cx="212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Discrete time</a:t>
            </a:r>
            <a:endParaRPr lang="en-US" sz="28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109559" y="183941"/>
            <a:ext cx="2596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Continuous time</a:t>
            </a:r>
            <a:endParaRPr lang="en-US" sz="28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704642" y="2631853"/>
            <a:ext cx="3973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          &gt; 0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+mj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For what values of</a:t>
            </a:r>
            <a:r>
              <a:rPr lang="en-US" sz="2400" i="1" dirty="0" smtClean="0">
                <a:latin typeface="+mj-lt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r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cs typeface="Times New Roman"/>
              </a:rPr>
              <a:t>does the population size increase?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76" y="3050842"/>
            <a:ext cx="544498" cy="4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7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7 at 9.14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" y="300096"/>
            <a:ext cx="8408972" cy="2239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16" y="27281"/>
            <a:ext cx="912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18816" y="2704175"/>
            <a:ext cx="912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Video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42839"/>
            <a:ext cx="4553549" cy="3415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07834"/>
            <a:ext cx="193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Lukasz Lukasik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549" y="2704175"/>
            <a:ext cx="4590451" cy="3061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53549" y="5488971"/>
            <a:ext cx="1848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Andy Vernon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121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4922" y="-124928"/>
            <a:ext cx="9268921" cy="698292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Chalkduster"/>
                <a:cs typeface="Chalkduster"/>
              </a:rPr>
              <a:t>Solving the exponential growth equation – continuous time</a:t>
            </a:r>
            <a:endParaRPr lang="en-US" sz="4800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405028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8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Continuous time exponential growth</a:t>
            </a:r>
            <a:endParaRPr lang="en-US" u="sng" dirty="0"/>
          </a:p>
        </p:txBody>
      </p:sp>
      <p:sp>
        <p:nvSpPr>
          <p:cNvPr id="7" name="Rectangle 6"/>
          <p:cNvSpPr/>
          <p:nvPr/>
        </p:nvSpPr>
        <p:spPr>
          <a:xfrm>
            <a:off x="5516745" y="1265843"/>
            <a:ext cx="33305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/>
              </a:rPr>
              <a:t>The population is growing exponentially with time</a:t>
            </a:r>
          </a:p>
          <a:p>
            <a:pPr marL="285750" indent="-285750">
              <a:buFont typeface="Arial"/>
              <a:buChar char="•"/>
            </a:pPr>
            <a:endParaRPr lang="en-US" i="1" dirty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latin typeface="Times New Roman"/>
                <a:cs typeface="Times New Roman"/>
              </a:rPr>
              <a:t>r </a:t>
            </a:r>
            <a:r>
              <a:rPr lang="en-US" i="1" dirty="0">
                <a:latin typeface="Times New Roman"/>
                <a:cs typeface="Times New Roman"/>
              </a:rPr>
              <a:t>= </a:t>
            </a:r>
            <a:r>
              <a:rPr lang="en-US" i="1" dirty="0" smtClean="0">
                <a:latin typeface="Times New Roman"/>
                <a:cs typeface="Times New Roman"/>
              </a:rPr>
              <a:t>0.5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j-lt"/>
                <a:cs typeface="Times New Roman"/>
              </a:rPr>
              <a:t>What is the slope of the tangent line?</a:t>
            </a:r>
            <a:endParaRPr lang="en-US" dirty="0">
              <a:latin typeface="+mj-lt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34" y="1988584"/>
            <a:ext cx="2005067" cy="662619"/>
          </a:xfrm>
          <a:prstGeom prst="rect">
            <a:avLst/>
          </a:prstGeom>
        </p:spPr>
      </p:pic>
      <p:pic>
        <p:nvPicPr>
          <p:cNvPr id="9" name="Picture 8" descr="Exponential_Slop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" y="1988585"/>
            <a:ext cx="5464285" cy="4098214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07" y="2009809"/>
            <a:ext cx="1235814" cy="2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1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78" y="902307"/>
            <a:ext cx="2055733" cy="679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3072348"/>
            <a:ext cx="4805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  <a:cs typeface="Times New Roman"/>
              </a:rPr>
              <a:t>Used for populations that have regular pulse </a:t>
            </a:r>
            <a:r>
              <a:rPr lang="en-US" sz="2400" dirty="0" smtClean="0">
                <a:latin typeface="+mj-lt"/>
                <a:cs typeface="Times New Roman"/>
              </a:rPr>
              <a:t>reproduction, e.g. pheasants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/>
              </a:rPr>
              <a:t>The population is increasing if </a:t>
            </a:r>
            <a:r>
              <a:rPr lang="en-US" sz="2400" dirty="0">
                <a:latin typeface="Times New Roman"/>
                <a:cs typeface="Times New Roman"/>
              </a:rPr>
              <a:t>N</a:t>
            </a:r>
            <a:r>
              <a:rPr lang="en-US" sz="2400" baseline="-25000" dirty="0">
                <a:latin typeface="Times New Roman"/>
                <a:cs typeface="Times New Roman"/>
              </a:rPr>
              <a:t>t+1 </a:t>
            </a:r>
            <a:r>
              <a:rPr lang="en-US" sz="2400" dirty="0">
                <a:latin typeface="Times New Roman"/>
                <a:cs typeface="Times New Roman"/>
              </a:rPr>
              <a:t>&gt; </a:t>
            </a:r>
            <a:r>
              <a:rPr lang="en-US" sz="2400" dirty="0" err="1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t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Times New Roman"/>
                <a:cs typeface="Times New Roman"/>
              </a:rPr>
              <a:t>λ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+mj-lt"/>
                <a:cs typeface="Times New Roman"/>
              </a:rPr>
              <a:t>is </a:t>
            </a:r>
            <a:r>
              <a:rPr lang="en-US" sz="2400" dirty="0" smtClean="0">
                <a:latin typeface="+mj-lt"/>
                <a:cs typeface="Times New Roman"/>
              </a:rPr>
              <a:t>non-negative (positive or zero)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+mj-lt"/>
                <a:cs typeface="Times New Roman"/>
              </a:rPr>
              <a:t>Popn</a:t>
            </a:r>
            <a:r>
              <a:rPr lang="en-US" sz="2400" dirty="0" smtClean="0">
                <a:latin typeface="+mj-lt"/>
                <a:cs typeface="Times New Roman"/>
              </a:rPr>
              <a:t> grows if </a:t>
            </a:r>
            <a:r>
              <a:rPr lang="en-US" sz="2400" dirty="0" err="1" smtClean="0">
                <a:latin typeface="Times New Roman"/>
                <a:cs typeface="Times New Roman"/>
              </a:rPr>
              <a:t>λ</a:t>
            </a:r>
            <a:r>
              <a:rPr lang="en-US" sz="2400" dirty="0" smtClean="0">
                <a:latin typeface="Times New Roman"/>
                <a:cs typeface="Times New Roman"/>
              </a:rPr>
              <a:t> &gt;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Times New Roman"/>
                <a:cs typeface="Times New Roman"/>
              </a:rPr>
              <a:t>λ</a:t>
            </a:r>
            <a:r>
              <a:rPr lang="en-US" sz="2400" dirty="0" smtClean="0">
                <a:latin typeface="Times New Roman"/>
                <a:cs typeface="Times New Roman"/>
              </a:rPr>
              <a:t> = 1+b-d </a:t>
            </a:r>
            <a:r>
              <a:rPr lang="en-US" sz="2400" dirty="0" smtClean="0">
                <a:cs typeface="Times New Roman"/>
              </a:rPr>
              <a:t>and is called the finite rate of population growth</a:t>
            </a:r>
          </a:p>
        </p:txBody>
      </p:sp>
      <p:pic>
        <p:nvPicPr>
          <p:cNvPr id="6" name="Picture 5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0" y="1192908"/>
            <a:ext cx="2103891" cy="388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670" y="281343"/>
            <a:ext cx="212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Discrete time</a:t>
            </a:r>
            <a:endParaRPr lang="en-US" sz="28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805871" y="281343"/>
            <a:ext cx="2596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Continuous time</a:t>
            </a:r>
            <a:endParaRPr lang="en-US" sz="28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701241" y="3079188"/>
            <a:ext cx="455186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  <a:cs typeface="Times New Roman"/>
              </a:rPr>
              <a:t>Used for populations that reproduce continuously, e.g. bacteria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                 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Times New Roman"/>
              </a:rPr>
              <a:t> . </a:t>
            </a:r>
            <a:r>
              <a:rPr lang="en-US" sz="2400" dirty="0" smtClean="0">
                <a:latin typeface="+mj-lt"/>
                <a:cs typeface="Times New Roman"/>
              </a:rPr>
              <a:t>&gt;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latin typeface="Times New Roman"/>
                <a:cs typeface="Times New Roman"/>
              </a:rPr>
              <a:t>r </a:t>
            </a:r>
            <a:r>
              <a:rPr lang="en-US" sz="2400" dirty="0" smtClean="0">
                <a:latin typeface="+mj-lt"/>
                <a:cs typeface="Times New Roman"/>
              </a:rPr>
              <a:t>can be positive or negative</a:t>
            </a:r>
          </a:p>
          <a:p>
            <a:endParaRPr lang="en-US" sz="2400" dirty="0" smtClean="0">
              <a:latin typeface="+mj-lt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+mj-lt"/>
                <a:cs typeface="Times New Roman"/>
              </a:rPr>
              <a:t>Popn</a:t>
            </a:r>
            <a:r>
              <a:rPr lang="en-US" sz="2400" dirty="0" smtClean="0">
                <a:latin typeface="+mj-lt"/>
                <a:cs typeface="Times New Roman"/>
              </a:rPr>
              <a:t> grows if r &gt;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latin typeface="Times New Roman"/>
                <a:cs typeface="Times New Roman"/>
              </a:rPr>
              <a:t>r</a:t>
            </a:r>
            <a:r>
              <a:rPr lang="en-US" sz="2400" dirty="0" smtClean="0">
                <a:latin typeface="Times New Roman"/>
                <a:cs typeface="Times New Roman"/>
              </a:rPr>
              <a:t> = 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-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+mj-lt"/>
                <a:cs typeface="Times New Roman"/>
              </a:rPr>
              <a:t>and is called the </a:t>
            </a:r>
            <a:r>
              <a:rPr lang="en-US" sz="2400" dirty="0" err="1" smtClean="0">
                <a:latin typeface="+mj-lt"/>
                <a:cs typeface="Times New Roman"/>
              </a:rPr>
              <a:t>intristic</a:t>
            </a:r>
            <a:r>
              <a:rPr lang="en-US" sz="2400" dirty="0" smtClean="0">
                <a:latin typeface="+mj-lt"/>
                <a:cs typeface="Times New Roman"/>
              </a:rPr>
              <a:t> rate of natural increase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+mj-lt"/>
              <a:cs typeface="Times New Roman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19" y="4578421"/>
            <a:ext cx="544498" cy="446025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0" y="1807956"/>
            <a:ext cx="20828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41" y="1807956"/>
            <a:ext cx="2616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7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0484"/>
            <a:ext cx="8229600" cy="5785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Summary</a:t>
            </a:r>
          </a:p>
          <a:p>
            <a:pPr marL="0" indent="0">
              <a:buNone/>
            </a:pPr>
            <a:endParaRPr lang="en-US" u="sng" dirty="0" smtClean="0"/>
          </a:p>
          <a:p>
            <a:r>
              <a:rPr lang="en-US" dirty="0" smtClean="0"/>
              <a:t>Exponential growth assumes that all individuals in the population have the same chance of dying and produce the same number of offspring. These do no change over time.</a:t>
            </a:r>
          </a:p>
          <a:p>
            <a:endParaRPr lang="en-US" dirty="0" smtClean="0"/>
          </a:p>
          <a:p>
            <a:r>
              <a:rPr lang="en-US" dirty="0" smtClean="0"/>
              <a:t>We can use the mathematical formulas to predict the size of the population in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53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376" y="1444760"/>
            <a:ext cx="8229600" cy="5171682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2800" dirty="0" smtClean="0"/>
              <a:t>Survey of 937 early-career scientists who studied biology as an undergraduate</a:t>
            </a:r>
          </a:p>
          <a:p>
            <a:pPr>
              <a:spcAft>
                <a:spcPts val="2400"/>
              </a:spcAft>
            </a:pPr>
            <a:r>
              <a:rPr lang="en-US" sz="2800" dirty="0" smtClean="0"/>
              <a:t>75% not satisfied with their understanding of mathematical models</a:t>
            </a:r>
          </a:p>
          <a:p>
            <a:pPr>
              <a:spcAft>
                <a:spcPts val="2400"/>
              </a:spcAft>
            </a:pPr>
            <a:r>
              <a:rPr lang="en-US" sz="2800" dirty="0" smtClean="0"/>
              <a:t>75% felt the level of mathematics was “too low” in their ecology classes</a:t>
            </a:r>
          </a:p>
          <a:p>
            <a:pPr>
              <a:spcAft>
                <a:spcPts val="2400"/>
              </a:spcAft>
            </a:pPr>
            <a:r>
              <a:rPr lang="en-US" sz="2800" dirty="0" smtClean="0"/>
              <a:t>90% wanted more mathematics classes for ecologists</a:t>
            </a:r>
          </a:p>
          <a:p>
            <a:pPr>
              <a:spcAft>
                <a:spcPts val="2400"/>
              </a:spcAft>
            </a:pPr>
            <a:r>
              <a:rPr lang="en-US" sz="2800" dirty="0" smtClean="0"/>
              <a:t>95% wanted more statistics classes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74851" y="303675"/>
            <a:ext cx="8770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Barraquand</a:t>
            </a:r>
            <a:r>
              <a:rPr lang="en-US" dirty="0" smtClean="0"/>
              <a:t> et al. 2013. </a:t>
            </a:r>
            <a:r>
              <a:rPr lang="en-US" dirty="0" smtClean="0">
                <a:hlinkClick r:id="rId2"/>
              </a:rPr>
              <a:t>Lack of quantitative training among early career ecologists: a survey of the problem and potential solutions</a:t>
            </a:r>
            <a:r>
              <a:rPr lang="en-US" dirty="0" smtClean="0"/>
              <a:t>. </a:t>
            </a:r>
            <a:r>
              <a:rPr lang="en-US" dirty="0" err="1" smtClean="0"/>
              <a:t>PeerJ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2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7171" y="2434973"/>
            <a:ext cx="8811201" cy="2739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Required reading for next class: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dirty="0" smtClean="0"/>
              <a:t>9-21 in </a:t>
            </a:r>
            <a:r>
              <a:rPr lang="en-US" dirty="0" err="1" smtClean="0"/>
              <a:t>Vandermeer</a:t>
            </a:r>
            <a:r>
              <a:rPr lang="en-US" dirty="0" smtClean="0"/>
              <a:t>, JH and Goldberg, DE. 2013. </a:t>
            </a:r>
            <a:r>
              <a:rPr lang="en-US" i="1" dirty="0" smtClean="0">
                <a:hlinkClick r:id="rId2"/>
              </a:rPr>
              <a:t>Population Ecology: First Principles (2nd Edition)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Vandermeer</a:t>
            </a:r>
            <a:r>
              <a:rPr lang="en-US" dirty="0" smtClean="0"/>
              <a:t> 2010. </a:t>
            </a:r>
            <a:r>
              <a:rPr lang="en-US" dirty="0" smtClean="0">
                <a:hlinkClick r:id="rId3"/>
              </a:rPr>
              <a:t>How poulations grow: The exponential and logistic equations</a:t>
            </a:r>
            <a:r>
              <a:rPr lang="en-US" dirty="0" smtClean="0"/>
              <a:t>. Nature Education Knowledge Project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Levin, S. (Ed) 2009</a:t>
            </a:r>
            <a:r>
              <a:rPr lang="en-US" dirty="0">
                <a:hlinkClick r:id="rId4"/>
              </a:rPr>
              <a:t>Density dependence and single-species population dynamics in Population Ecology</a:t>
            </a:r>
            <a:r>
              <a:rPr lang="en-US" dirty="0"/>
              <a:t>. Princeton Guide to Ecology. </a:t>
            </a:r>
            <a:r>
              <a:rPr lang="en-US" dirty="0" smtClean="0"/>
              <a:t>Princeton </a:t>
            </a:r>
            <a:r>
              <a:rPr lang="en-US" dirty="0"/>
              <a:t>University Press.</a:t>
            </a:r>
          </a:p>
        </p:txBody>
      </p:sp>
    </p:spTree>
    <p:extLst>
      <p:ext uri="{BB962C8B-B14F-4D97-AF65-F5344CB8AC3E}">
        <p14:creationId xmlns:p14="http://schemas.microsoft.com/office/powerpoint/2010/main" val="22499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8-27 at 9.0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19"/>
            <a:ext cx="9144000" cy="5463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111" y="6321778"/>
            <a:ext cx="83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232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7 at 9.0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674"/>
            <a:ext cx="9144000" cy="6282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11" y="6321778"/>
            <a:ext cx="83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516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0668"/>
            <a:ext cx="8229600" cy="4402665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 smtClean="0"/>
              <a:t>In May 1937, 10 pheasants were introduced to the island. Before the next breeding season there were 35.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 smtClean="0"/>
              <a:t>November 10, 1938 a census estimated 110 pheasants.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 smtClean="0"/>
              <a:t>October 13, 1939 a census estimated 400 pheasants.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 smtClean="0"/>
              <a:t>Pheasant chicks are born during the summer.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111" y="6321778"/>
            <a:ext cx="83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2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788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6296"/>
            <a:ext cx="8229600" cy="52305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: initial population size</a:t>
            </a:r>
          </a:p>
          <a:p>
            <a:pPr marL="0" indent="0">
              <a:buNone/>
            </a:pPr>
            <a:r>
              <a:rPr lang="en-US" i="1" dirty="0" err="1" smtClean="0">
                <a:latin typeface="Times New Roman"/>
                <a:cs typeface="Times New Roman"/>
              </a:rPr>
              <a:t>N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: size of the population after 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 years at the time of census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Ideally, the census points should be exactly 1 year apart. When does the census occur on Protection Island? How does this relate to the biology of the pheasant?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values of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/>
              <a:t> and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/>
              <a:t>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788824" y="6007601"/>
            <a:ext cx="1243197" cy="761373"/>
            <a:chOff x="7900802" y="6096626"/>
            <a:chExt cx="1243197" cy="761373"/>
          </a:xfrm>
        </p:grpSpPr>
        <p:pic>
          <p:nvPicPr>
            <p:cNvPr id="5" name="Picture 4" descr="7288396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802" y="6096626"/>
              <a:ext cx="1243197" cy="76137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260909" y="6155692"/>
              <a:ext cx="48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5129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692495" y="3108314"/>
            <a:ext cx="81557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Times New Roman"/>
                <a:cs typeface="Times New Roman"/>
              </a:rPr>
              <a:t>N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t+1 </a:t>
            </a:r>
            <a:r>
              <a:rPr lang="en-US" sz="2800" dirty="0" smtClean="0"/>
              <a:t>: </a:t>
            </a:r>
            <a:r>
              <a:rPr lang="en-US" sz="2800" dirty="0" err="1" smtClean="0"/>
              <a:t>popn</a:t>
            </a:r>
            <a:r>
              <a:rPr lang="en-US" sz="2800" dirty="0" smtClean="0"/>
              <a:t> size next year (number)</a:t>
            </a:r>
          </a:p>
          <a:p>
            <a:r>
              <a:rPr lang="en-US" sz="2800" i="1" dirty="0" err="1">
                <a:latin typeface="Times New Roman"/>
                <a:cs typeface="Times New Roman"/>
              </a:rPr>
              <a:t>N</a:t>
            </a:r>
            <a:r>
              <a:rPr lang="en-US" sz="2800" i="1" baseline="-25000" dirty="0" err="1">
                <a:latin typeface="Times New Roman"/>
                <a:cs typeface="Times New Roman"/>
              </a:rPr>
              <a:t>t</a:t>
            </a:r>
            <a:r>
              <a:rPr lang="en-US" sz="2800" dirty="0"/>
              <a:t>: </a:t>
            </a:r>
            <a:r>
              <a:rPr lang="en-US" sz="2800" dirty="0" err="1"/>
              <a:t>Popn</a:t>
            </a:r>
            <a:r>
              <a:rPr lang="en-US" sz="2800" dirty="0"/>
              <a:t> size this </a:t>
            </a:r>
            <a:r>
              <a:rPr lang="en-US" sz="2800" dirty="0" smtClean="0"/>
              <a:t>year (number)</a:t>
            </a:r>
          </a:p>
          <a:p>
            <a:r>
              <a:rPr lang="en-US" sz="2800" i="1" dirty="0">
                <a:latin typeface="Times New Roman"/>
                <a:cs typeface="Times New Roman"/>
              </a:rPr>
              <a:t>b</a:t>
            </a:r>
            <a:r>
              <a:rPr lang="en-US" sz="2800" dirty="0"/>
              <a:t>: per capita number of births each </a:t>
            </a:r>
            <a:r>
              <a:rPr lang="en-US" sz="2800" dirty="0" smtClean="0"/>
              <a:t>year (</a:t>
            </a:r>
            <a:r>
              <a:rPr lang="en-US" sz="2800" dirty="0" err="1" smtClean="0"/>
              <a:t>unitless</a:t>
            </a:r>
            <a:r>
              <a:rPr lang="en-US" sz="2800" dirty="0" smtClean="0"/>
              <a:t>)</a:t>
            </a:r>
            <a:endParaRPr lang="en-US" sz="2800" dirty="0"/>
          </a:p>
          <a:p>
            <a:r>
              <a:rPr lang="en-US" sz="2800" i="1" dirty="0">
                <a:latin typeface="Times New Roman"/>
                <a:cs typeface="Times New Roman"/>
              </a:rPr>
              <a:t>d</a:t>
            </a:r>
            <a:r>
              <a:rPr lang="en-US" sz="2800" dirty="0"/>
              <a:t>: fraction of </a:t>
            </a:r>
            <a:r>
              <a:rPr lang="en-US" sz="2800" dirty="0" err="1"/>
              <a:t>popn</a:t>
            </a:r>
            <a:r>
              <a:rPr lang="en-US" sz="2800" dirty="0"/>
              <a:t> that dies each </a:t>
            </a:r>
            <a:r>
              <a:rPr lang="en-US" sz="2800" dirty="0" smtClean="0"/>
              <a:t>year (</a:t>
            </a:r>
            <a:r>
              <a:rPr lang="en-US" sz="2800" dirty="0" err="1" smtClean="0"/>
              <a:t>unitless</a:t>
            </a:r>
            <a:r>
              <a:rPr lang="en-US" sz="2800" dirty="0" smtClean="0"/>
              <a:t>)</a:t>
            </a:r>
          </a:p>
          <a:p>
            <a:r>
              <a:rPr lang="en-US" sz="2800" i="1" dirty="0" err="1" smtClean="0"/>
              <a:t>λ</a:t>
            </a:r>
            <a:r>
              <a:rPr lang="en-US" sz="2800" dirty="0"/>
              <a:t> </a:t>
            </a:r>
            <a:r>
              <a:rPr lang="en-US" sz="2800" dirty="0" smtClean="0"/>
              <a:t>=1+ </a:t>
            </a:r>
            <a:r>
              <a:rPr lang="en-US" sz="2800" i="1" dirty="0" smtClean="0">
                <a:latin typeface="Times New Roman"/>
                <a:cs typeface="Times New Roman"/>
              </a:rPr>
              <a:t>b-d</a:t>
            </a:r>
            <a:r>
              <a:rPr lang="en-US" sz="2800" dirty="0" smtClean="0"/>
              <a:t>: finite rate of population growth (</a:t>
            </a:r>
            <a:r>
              <a:rPr lang="en-US" sz="2800" dirty="0" err="1" smtClean="0"/>
              <a:t>unitless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5" name="Picture 4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43" y="1982351"/>
            <a:ext cx="2336800" cy="43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240" y="357481"/>
            <a:ext cx="86170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Recall that for a population growing exponentially:</a:t>
            </a:r>
            <a:endParaRPr lang="en-US" sz="320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43" y="1109228"/>
            <a:ext cx="46736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3853"/>
            <a:ext cx="8229600" cy="4045184"/>
          </a:xfrm>
        </p:spPr>
        <p:txBody>
          <a:bodyPr/>
          <a:lstStyle/>
          <a:p>
            <a:pPr marL="514350" indent="-514350">
              <a:buFont typeface="+mj-lt"/>
              <a:buAutoNum type="alphaLcPeriod" startAt="5"/>
            </a:pPr>
            <a:r>
              <a:rPr lang="en-US" dirty="0" smtClean="0"/>
              <a:t>Between the 1938 and 1939 censuses, Newcomb observed that 17 out of 110 adult birds died.</a:t>
            </a:r>
          </a:p>
          <a:p>
            <a:pPr marL="514350" indent="-514350">
              <a:buFont typeface="+mj-lt"/>
              <a:buAutoNum type="alphaLcPeriod" startAt="5"/>
            </a:pPr>
            <a:endParaRPr lang="en-US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i="1" dirty="0" smtClean="0">
                <a:latin typeface="Times New Roman"/>
                <a:cs typeface="Times New Roman"/>
              </a:rPr>
              <a:t>d</a:t>
            </a:r>
            <a:r>
              <a:rPr lang="en-US" dirty="0" smtClean="0"/>
              <a:t> is fraction of </a:t>
            </a:r>
            <a:r>
              <a:rPr lang="en-US" dirty="0" err="1" smtClean="0"/>
              <a:t>popn</a:t>
            </a:r>
            <a:r>
              <a:rPr lang="en-US" dirty="0" smtClean="0"/>
              <a:t> that dies each year. What is </a:t>
            </a:r>
            <a:r>
              <a:rPr lang="en-US" i="1" dirty="0" smtClean="0">
                <a:latin typeface="Times New Roman"/>
                <a:cs typeface="Times New Roman"/>
              </a:rPr>
              <a:t>d</a:t>
            </a:r>
            <a:r>
              <a:rPr lang="en-US" dirty="0" smtClean="0"/>
              <a:t> for the ring-tailed pheasant population on Protection Island?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1111" y="6321778"/>
            <a:ext cx="83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2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205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Those questions had clear answers. Interpreting the information on reproduction from Newcomb’s MSc thesis is a lot more tricky – as is understanding what the parameter </a:t>
            </a:r>
            <a:r>
              <a:rPr lang="en-US" b="1" i="1" dirty="0" smtClean="0">
                <a:latin typeface="Times New Roman"/>
                <a:cs typeface="Times New Roman"/>
              </a:rPr>
              <a:t>b</a:t>
            </a:r>
            <a:r>
              <a:rPr lang="en-US" b="1" dirty="0" smtClean="0"/>
              <a:t> actually means.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422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1407</Words>
  <Application>Microsoft Macintosh PowerPoint</Application>
  <PresentationFormat>On-screen Show (4:3)</PresentationFormat>
  <Paragraphs>149</Paragraphs>
  <Slides>25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 time exponential growth</vt:lpstr>
      <vt:lpstr>PowerPoint Presentation</vt:lpstr>
      <vt:lpstr>PowerPoint Presentation</vt:lpstr>
      <vt:lpstr>PowerPoint Presentation</vt:lpstr>
      <vt:lpstr>PowerPoint Presentation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85</cp:revision>
  <dcterms:created xsi:type="dcterms:W3CDTF">2015-08-27T10:42:59Z</dcterms:created>
  <dcterms:modified xsi:type="dcterms:W3CDTF">2017-01-13T15:22:06Z</dcterms:modified>
</cp:coreProperties>
</file>